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firstSlideNum="0" strictFirstAndLastChars="0" saveSubsetFonts="1">
  <p:sldMasterIdLst>
    <p:sldMasterId id="2147483648" r:id="rId4"/>
    <p:sldMasterId id="214748365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3" roundtripDataSignature="AMtx7minkDyehM+vjErrOR3jMzzN1Xwl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" name="Google Shape;2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ab5925a5cb_1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1" name="Google Shape;121;g1ab5925a5cb_1_7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ab6760da52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2" name="Google Shape;132;g1ab6760da52_0_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ab6760da52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3" name="Google Shape;143;g1ab6760da52_0_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ab6760da52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4" name="Google Shape;154;g1ab6760da52_0_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12426541a2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5" name="Google Shape;165;g212426541a2_0_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ab6760da52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6" name="Google Shape;176;g1ab6760da52_0_1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6" name="Google Shape;18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" name="Google Shape;3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1ab5925a5cb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" name="Google Shape;42;g1ab5925a5cb_1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ab6760da52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2" name="Google Shape;52;g1ab6760da52_0_7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039b48fac7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3" name="Google Shape;63;g2039b48fac7_0_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0385c5238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4" name="Google Shape;74;g20385c52387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05d32930e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5" name="Google Shape;85;g205d32930e3_0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ab5925a5cb_1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6" name="Google Shape;96;g1ab5925a5cb_1_5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0385c52387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2" name="Google Shape;112;g20385c52387_0_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>
  <p:cSld name="Diapositiva de título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>
  <p:cSld name="Título y objeto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0"/>
          <p:cNvSpPr txBox="1"/>
          <p:nvPr>
            <p:ph idx="12" type="sldNum"/>
          </p:nvPr>
        </p:nvSpPr>
        <p:spPr>
          <a:xfrm>
            <a:off x="8359332" y="4803968"/>
            <a:ext cx="7112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7AE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7AE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7AE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7AE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7AE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7AE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7AE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7AE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7AE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>
  <p:cSld name="Diapositiva de título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1"/>
          <p:cNvSpPr txBox="1"/>
          <p:nvPr>
            <p:ph idx="12" type="sldNum"/>
          </p:nvPr>
        </p:nvSpPr>
        <p:spPr>
          <a:xfrm>
            <a:off x="8359332" y="4803968"/>
            <a:ext cx="7112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7AE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7AE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7AE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7AE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7AE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7AE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7AE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7AE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7AE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9.png"/><Relationship Id="rId3" Type="http://schemas.openxmlformats.org/officeDocument/2006/relationships/image" Target="../media/image18.png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CURosasunMentalaPPT-05.png" id="12" name="Google Shape;12;p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177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CURosasunMentalaPPT-09.png" id="13" name="Google Shape;13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34018" y="4445000"/>
            <a:ext cx="522357" cy="69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9"/>
          <p:cNvSpPr txBox="1"/>
          <p:nvPr>
            <p:ph idx="12" type="sldNum"/>
          </p:nvPr>
        </p:nvSpPr>
        <p:spPr>
          <a:xfrm>
            <a:off x="8359332" y="4803968"/>
            <a:ext cx="7112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7AE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7AE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7AE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7AE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7AE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7AE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7AE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7AE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7AE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descr="A picture containing text&#10;&#10;Description automatically generated" id="15" name="Google Shape;1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56005" y="64895"/>
            <a:ext cx="2887995" cy="107950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4"/>
    <p:sldLayoutId id="2147483652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image" Target="../media/image2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png"/><Relationship Id="rId4" Type="http://schemas.openxmlformats.org/officeDocument/2006/relationships/image" Target="../media/image15.png"/><Relationship Id="rId5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CURosasunMentalaPPT-04.png" id="24" name="Google Shape;2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43500" y="0"/>
            <a:ext cx="914178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CURosasunMentalaPPT-07.png" id="25" name="Google Shape;2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80000" y="4365701"/>
            <a:ext cx="3793066" cy="77779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1"/>
          <p:cNvSpPr txBox="1"/>
          <p:nvPr/>
        </p:nvSpPr>
        <p:spPr>
          <a:xfrm>
            <a:off x="4226875" y="1096075"/>
            <a:ext cx="5043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s-ES" sz="3200">
                <a:solidFill>
                  <a:srgbClr val="39306D"/>
                </a:solidFill>
                <a:latin typeface="Cambria"/>
                <a:ea typeface="Cambria"/>
                <a:cs typeface="Cambria"/>
                <a:sym typeface="Cambria"/>
              </a:rPr>
              <a:t>DROGOMENDEKOTASUNA</a:t>
            </a:r>
            <a:endParaRPr b="1" i="0" sz="3200" u="none" cap="none" strike="noStrike">
              <a:solidFill>
                <a:srgbClr val="39306D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" name="Google Shape;27;p1"/>
          <p:cNvSpPr txBox="1"/>
          <p:nvPr/>
        </p:nvSpPr>
        <p:spPr>
          <a:xfrm>
            <a:off x="5740400" y="1992900"/>
            <a:ext cx="40008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s-ES" sz="2500" u="none" cap="none" strike="noStrike">
                <a:solidFill>
                  <a:srgbClr val="27AEA3"/>
                </a:solidFill>
                <a:latin typeface="Cambria"/>
                <a:ea typeface="Cambria"/>
                <a:cs typeface="Cambria"/>
                <a:sym typeface="Cambria"/>
              </a:rPr>
              <a:t>Gazte eta nerabeetan</a:t>
            </a:r>
            <a:endParaRPr b="1" i="0" sz="2500" u="none" cap="none" strike="noStrike">
              <a:solidFill>
                <a:srgbClr val="27AEA3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Google Shape;28;p1"/>
          <p:cNvSpPr txBox="1"/>
          <p:nvPr>
            <p:ph idx="12" type="sldNum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s-ES" sz="1800" u="none" cap="none" strike="noStrike">
                <a:solidFill>
                  <a:srgbClr val="27AEA3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b="0" i="0" sz="1800" u="none" cap="none" strike="noStrike">
              <a:solidFill>
                <a:srgbClr val="27AEA3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A picture containing text&#10;&#10;Description automatically generated" id="29" name="Google Shape;29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1214126"/>
            <a:ext cx="3429000" cy="1415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ab5925a5cb_1_72"/>
          <p:cNvSpPr txBox="1"/>
          <p:nvPr>
            <p:ph idx="12" type="sldNum"/>
          </p:nvPr>
        </p:nvSpPr>
        <p:spPr>
          <a:xfrm>
            <a:off x="8359332" y="4803968"/>
            <a:ext cx="7113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124" name="Google Shape;124;g1ab5925a5cb_1_72"/>
          <p:cNvSpPr txBox="1"/>
          <p:nvPr/>
        </p:nvSpPr>
        <p:spPr>
          <a:xfrm>
            <a:off x="537250" y="526275"/>
            <a:ext cx="42840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b="1" lang="es-ES" sz="2500">
                <a:solidFill>
                  <a:srgbClr val="39306D"/>
                </a:solidFill>
                <a:latin typeface="Cambria"/>
                <a:ea typeface="Cambria"/>
                <a:cs typeface="Cambria"/>
                <a:sym typeface="Cambria"/>
              </a:rPr>
              <a:t>DROGOMENDEKOTASUNA</a:t>
            </a:r>
            <a:endParaRPr b="1" i="0" sz="2500" u="none" cap="none" strike="noStrike">
              <a:solidFill>
                <a:srgbClr val="39306D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hostotxo-13.png" id="125" name="Google Shape;125;g1ab5925a5cb_1_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877" y="537913"/>
            <a:ext cx="391699" cy="44463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g1ab5925a5cb_1_72"/>
          <p:cNvSpPr txBox="1"/>
          <p:nvPr/>
        </p:nvSpPr>
        <p:spPr>
          <a:xfrm>
            <a:off x="177875" y="1255500"/>
            <a:ext cx="53004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25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5D84"/>
              </a:buClr>
              <a:buSzPts val="3100"/>
              <a:buFont typeface="Arial"/>
              <a:buAutoNum type="arabicPeriod"/>
            </a:pPr>
            <a:r>
              <a:rPr b="1" i="0" lang="es-ES" sz="3100" u="none" cap="none" strike="noStrike">
                <a:solidFill>
                  <a:srgbClr val="665D84"/>
                </a:solidFill>
                <a:latin typeface="Arial"/>
                <a:ea typeface="Arial"/>
                <a:cs typeface="Arial"/>
                <a:sym typeface="Arial"/>
              </a:rPr>
              <a:t>MITOA</a:t>
            </a:r>
            <a:endParaRPr b="1" i="0" sz="3100" u="none" cap="none" strike="noStrike">
              <a:solidFill>
                <a:srgbClr val="665D8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g1ab5925a5cb_1_72"/>
          <p:cNvSpPr txBox="1"/>
          <p:nvPr/>
        </p:nvSpPr>
        <p:spPr>
          <a:xfrm>
            <a:off x="309850" y="1825350"/>
            <a:ext cx="84858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lang="es-ES" sz="1900">
                <a:solidFill>
                  <a:srgbClr val="27AEA3"/>
                </a:solidFill>
                <a:latin typeface="Cambria"/>
                <a:ea typeface="Cambria"/>
                <a:cs typeface="Cambria"/>
                <a:sym typeface="Cambria"/>
              </a:rPr>
              <a:t>Drogekiko mendekotasuna duten pertsonek erabaki okerra hartu zutelako dute adikzioa. </a:t>
            </a:r>
            <a:endParaRPr b="1" sz="1900">
              <a:solidFill>
                <a:srgbClr val="27AEA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1" i="0" sz="1900" u="none" cap="none" strike="noStrike">
              <a:solidFill>
                <a:srgbClr val="27AEA3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8" name="Google Shape;128;g1ab5925a5cb_1_72"/>
          <p:cNvSpPr txBox="1"/>
          <p:nvPr/>
        </p:nvSpPr>
        <p:spPr>
          <a:xfrm>
            <a:off x="309850" y="2467125"/>
            <a:ext cx="6350700" cy="30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s-ES" sz="16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ERREALITATEA: </a:t>
            </a:r>
            <a:r>
              <a:rPr lang="es-ES" sz="1600">
                <a:latin typeface="Cambria"/>
                <a:ea typeface="Cambria"/>
                <a:cs typeface="Cambria"/>
                <a:sym typeface="Cambria"/>
              </a:rPr>
              <a:t>Nazio Batuetako estatu kideek onartu dute drogekiko mendekotasuna hainbat faktorerekin lotutako osasun-arazoa dela. Faktore horiek gizabanakoaren kontroletik kanpo daude neurri handi batean; adibidez, genetikari, osasun mentalari edo inguruneari lotuta daude (adibidez, komunitate baztertu edo bortitz batean bizitzearekin lotutako estresa edo trauma, familiako zailtasunak, etab.).</a:t>
            </a:r>
            <a:endParaRPr sz="16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16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29" name="Google Shape;129;g1ab5925a5cb_1_72"/>
          <p:cNvPicPr preferRelativeResize="0"/>
          <p:nvPr/>
        </p:nvPicPr>
        <p:blipFill rotWithShape="1">
          <a:blip r:embed="rId4">
            <a:alphaModFix/>
          </a:blip>
          <a:srcRect b="0" l="17544" r="17453" t="0"/>
          <a:stretch/>
        </p:blipFill>
        <p:spPr>
          <a:xfrm>
            <a:off x="6759025" y="2467125"/>
            <a:ext cx="2036625" cy="198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b6760da52_0_3"/>
          <p:cNvSpPr txBox="1"/>
          <p:nvPr>
            <p:ph idx="12" type="sldNum"/>
          </p:nvPr>
        </p:nvSpPr>
        <p:spPr>
          <a:xfrm>
            <a:off x="8359332" y="4803968"/>
            <a:ext cx="7113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135" name="Google Shape;135;g1ab6760da52_0_3"/>
          <p:cNvSpPr txBox="1"/>
          <p:nvPr/>
        </p:nvSpPr>
        <p:spPr>
          <a:xfrm>
            <a:off x="537250" y="526275"/>
            <a:ext cx="44607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b="1" lang="es-ES" sz="2500">
                <a:solidFill>
                  <a:srgbClr val="39306D"/>
                </a:solidFill>
                <a:latin typeface="Cambria"/>
                <a:ea typeface="Cambria"/>
                <a:cs typeface="Cambria"/>
                <a:sym typeface="Cambria"/>
              </a:rPr>
              <a:t>DROGOMENDEKOTASUNA</a:t>
            </a:r>
            <a:endParaRPr b="1" i="0" sz="2500" u="none" cap="none" strike="noStrike">
              <a:solidFill>
                <a:srgbClr val="39306D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hostotxo-13.png" id="136" name="Google Shape;136;g1ab6760da52_0_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877" y="537913"/>
            <a:ext cx="391699" cy="44463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g1ab6760da52_0_3"/>
          <p:cNvSpPr txBox="1"/>
          <p:nvPr/>
        </p:nvSpPr>
        <p:spPr>
          <a:xfrm>
            <a:off x="177875" y="1255500"/>
            <a:ext cx="53004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i="0" lang="es-ES" sz="3100" u="none" cap="none" strike="noStrike">
                <a:solidFill>
                  <a:srgbClr val="665D84"/>
                </a:solidFill>
                <a:latin typeface="Arial"/>
                <a:ea typeface="Arial"/>
                <a:cs typeface="Arial"/>
                <a:sym typeface="Arial"/>
              </a:rPr>
              <a:t>2. MITOA</a:t>
            </a:r>
            <a:endParaRPr b="1" i="0" sz="3100" u="none" cap="none" strike="noStrike">
              <a:solidFill>
                <a:srgbClr val="665D8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g1ab6760da52_0_3"/>
          <p:cNvSpPr txBox="1"/>
          <p:nvPr/>
        </p:nvSpPr>
        <p:spPr>
          <a:xfrm>
            <a:off x="177875" y="1825350"/>
            <a:ext cx="79845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lang="es-ES" sz="1900">
                <a:solidFill>
                  <a:srgbClr val="27AEA3"/>
                </a:solidFill>
                <a:latin typeface="Cambria"/>
                <a:ea typeface="Cambria"/>
                <a:cs typeface="Cambria"/>
                <a:sym typeface="Cambria"/>
              </a:rPr>
              <a:t>Orokorrean, pertsona gehienek ez dute drogarik kontsumitzen. </a:t>
            </a:r>
            <a:endParaRPr b="1" i="0" sz="1900" u="none" cap="none" strike="noStrike">
              <a:solidFill>
                <a:srgbClr val="27AEA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1" i="0" sz="1900" u="none" cap="none" strike="noStrike">
              <a:solidFill>
                <a:srgbClr val="27AEA3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9" name="Google Shape;139;g1ab6760da52_0_3"/>
          <p:cNvSpPr txBox="1"/>
          <p:nvPr/>
        </p:nvSpPr>
        <p:spPr>
          <a:xfrm>
            <a:off x="362025" y="2264425"/>
            <a:ext cx="50205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s-ES" sz="16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ERREALITATEA: </a:t>
            </a:r>
            <a:r>
              <a:rPr lang="es-ES" sz="1600">
                <a:latin typeface="Cambria"/>
                <a:ea typeface="Cambria"/>
                <a:cs typeface="Cambria"/>
                <a:sym typeface="Cambria"/>
              </a:rPr>
              <a:t>2019ko Drogen Munduko Txostenaren arabera, popolazioaren % 55,5ak drogak kontsumitzen ditu, hau da, 271 milioi pertsona. Hauetatik 35 milioik adikzioa garatu dute eta tratamendua behar dute. Gazteen arteko datuek adierazten dute, % 30ek baino gehiagok kontsumitu dutela 2019an. </a:t>
            </a:r>
            <a:endParaRPr sz="16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40" name="Google Shape;140;g1ab6760da52_0_3"/>
          <p:cNvPicPr preferRelativeResize="0"/>
          <p:nvPr/>
        </p:nvPicPr>
        <p:blipFill rotWithShape="1">
          <a:blip r:embed="rId4">
            <a:alphaModFix/>
          </a:blip>
          <a:srcRect b="5024" l="0" r="0" t="0"/>
          <a:stretch/>
        </p:blipFill>
        <p:spPr>
          <a:xfrm>
            <a:off x="5763550" y="2502450"/>
            <a:ext cx="2873850" cy="189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ab6760da52_0_12"/>
          <p:cNvSpPr txBox="1"/>
          <p:nvPr>
            <p:ph idx="12" type="sldNum"/>
          </p:nvPr>
        </p:nvSpPr>
        <p:spPr>
          <a:xfrm>
            <a:off x="8359332" y="4803968"/>
            <a:ext cx="7113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146" name="Google Shape;146;g1ab6760da52_0_12"/>
          <p:cNvSpPr txBox="1"/>
          <p:nvPr/>
        </p:nvSpPr>
        <p:spPr>
          <a:xfrm>
            <a:off x="537250" y="526275"/>
            <a:ext cx="40347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b="1" lang="es-ES" sz="2500">
                <a:solidFill>
                  <a:srgbClr val="39306D"/>
                </a:solidFill>
                <a:latin typeface="Cambria"/>
                <a:ea typeface="Cambria"/>
                <a:cs typeface="Cambria"/>
                <a:sym typeface="Cambria"/>
              </a:rPr>
              <a:t>DROGOMENDEKOTASUNA</a:t>
            </a:r>
            <a:endParaRPr b="1" i="0" sz="2500" u="none" cap="none" strike="noStrike">
              <a:solidFill>
                <a:srgbClr val="39306D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hostotxo-13.png" id="147" name="Google Shape;147;g1ab6760da52_0_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877" y="537913"/>
            <a:ext cx="391699" cy="444631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1ab6760da52_0_12"/>
          <p:cNvSpPr txBox="1"/>
          <p:nvPr/>
        </p:nvSpPr>
        <p:spPr>
          <a:xfrm>
            <a:off x="177875" y="1255500"/>
            <a:ext cx="53004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i="0" lang="es-ES" sz="3100" u="none" cap="none" strike="noStrike">
                <a:solidFill>
                  <a:srgbClr val="665D84"/>
                </a:solidFill>
                <a:latin typeface="Arial"/>
                <a:ea typeface="Arial"/>
                <a:cs typeface="Arial"/>
                <a:sym typeface="Arial"/>
              </a:rPr>
              <a:t>3. MITOA</a:t>
            </a:r>
            <a:endParaRPr b="1" i="0" sz="3100" u="none" cap="none" strike="noStrike">
              <a:solidFill>
                <a:srgbClr val="665D8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g1ab6760da52_0_12"/>
          <p:cNvSpPr txBox="1"/>
          <p:nvPr/>
        </p:nvSpPr>
        <p:spPr>
          <a:xfrm>
            <a:off x="177874" y="2011250"/>
            <a:ext cx="87000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lang="es-ES" sz="1900">
                <a:solidFill>
                  <a:srgbClr val="27AEA3"/>
                </a:solidFill>
                <a:latin typeface="Cambria"/>
                <a:ea typeface="Cambria"/>
                <a:cs typeface="Cambria"/>
                <a:sym typeface="Cambria"/>
              </a:rPr>
              <a:t>Alkoholak umore onean jartzen gaitu</a:t>
            </a:r>
            <a:endParaRPr b="1" sz="1900">
              <a:solidFill>
                <a:srgbClr val="27AEA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1" sz="1900">
              <a:solidFill>
                <a:srgbClr val="27AEA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1" i="0" sz="1900" u="none" cap="none" strike="noStrike">
              <a:solidFill>
                <a:srgbClr val="27AEA3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0" name="Google Shape;150;g1ab6760da52_0_12"/>
          <p:cNvSpPr txBox="1"/>
          <p:nvPr/>
        </p:nvSpPr>
        <p:spPr>
          <a:xfrm>
            <a:off x="483375" y="2705325"/>
            <a:ext cx="58758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s-ES" sz="16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ERREALITATEA: </a:t>
            </a:r>
            <a:r>
              <a:rPr lang="es-ES" sz="1600">
                <a:latin typeface="Cambria"/>
                <a:ea typeface="Cambria"/>
                <a:cs typeface="Cambria"/>
                <a:sym typeface="Cambria"/>
              </a:rPr>
              <a:t>Alkoholak jendea desinhibitzea eragiten du, baina batzuek, edatean, erreakzio negatiboak izaten dituzte, eta horrek arazoak eragin ditzake legearekin, indarkeriarekin, familiarekin, bikotekidearekin edo lanarekin.</a:t>
            </a:r>
            <a:endParaRPr b="0" i="0" sz="16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51" name="Google Shape;151;g1ab6760da52_0_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08625" y="2187725"/>
            <a:ext cx="2269250" cy="226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ab6760da52_0_21"/>
          <p:cNvSpPr txBox="1"/>
          <p:nvPr>
            <p:ph idx="12" type="sldNum"/>
          </p:nvPr>
        </p:nvSpPr>
        <p:spPr>
          <a:xfrm>
            <a:off x="8359332" y="4803968"/>
            <a:ext cx="7113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157" name="Google Shape;157;g1ab6760da52_0_21"/>
          <p:cNvSpPr txBox="1"/>
          <p:nvPr/>
        </p:nvSpPr>
        <p:spPr>
          <a:xfrm>
            <a:off x="537250" y="526275"/>
            <a:ext cx="42528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b="1" lang="es-ES" sz="2500">
                <a:solidFill>
                  <a:srgbClr val="39306D"/>
                </a:solidFill>
                <a:latin typeface="Cambria"/>
                <a:ea typeface="Cambria"/>
                <a:cs typeface="Cambria"/>
                <a:sym typeface="Cambria"/>
              </a:rPr>
              <a:t>DROGOMENDEKOTASUNA</a:t>
            </a:r>
            <a:endParaRPr b="1" i="0" sz="2500" u="none" cap="none" strike="noStrike">
              <a:solidFill>
                <a:srgbClr val="39306D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hostotxo-13.png" id="158" name="Google Shape;158;g1ab6760da52_0_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877" y="537913"/>
            <a:ext cx="391699" cy="444631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g1ab6760da52_0_21"/>
          <p:cNvSpPr txBox="1"/>
          <p:nvPr/>
        </p:nvSpPr>
        <p:spPr>
          <a:xfrm>
            <a:off x="177875" y="1255500"/>
            <a:ext cx="53004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i="0" lang="es-ES" sz="3100" u="none" cap="none" strike="noStrike">
                <a:solidFill>
                  <a:srgbClr val="665D84"/>
                </a:solidFill>
                <a:latin typeface="Arial"/>
                <a:ea typeface="Arial"/>
                <a:cs typeface="Arial"/>
                <a:sym typeface="Arial"/>
              </a:rPr>
              <a:t>4. MITOA</a:t>
            </a:r>
            <a:endParaRPr b="1" i="0" sz="3100" u="none" cap="none" strike="noStrike">
              <a:solidFill>
                <a:srgbClr val="665D8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g1ab6760da52_0_21"/>
          <p:cNvSpPr txBox="1"/>
          <p:nvPr/>
        </p:nvSpPr>
        <p:spPr>
          <a:xfrm>
            <a:off x="717568" y="1917300"/>
            <a:ext cx="53004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lang="es-ES" sz="1900">
                <a:solidFill>
                  <a:srgbClr val="27AEA3"/>
                </a:solidFill>
                <a:latin typeface="Cambria"/>
                <a:ea typeface="Cambria"/>
                <a:cs typeface="Cambria"/>
                <a:sym typeface="Cambria"/>
              </a:rPr>
              <a:t>Alkohola edateak ez du heriotza eragiten</a:t>
            </a:r>
            <a:endParaRPr b="1" i="0" sz="1900" u="none" cap="none" strike="noStrike">
              <a:solidFill>
                <a:srgbClr val="27AEA3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1" name="Google Shape;161;g1ab6760da52_0_21"/>
          <p:cNvSpPr txBox="1"/>
          <p:nvPr/>
        </p:nvSpPr>
        <p:spPr>
          <a:xfrm>
            <a:off x="177875" y="2451475"/>
            <a:ext cx="6379800" cy="22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s-ES" sz="16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ERREALITATEA: </a:t>
            </a:r>
            <a:r>
              <a:rPr i="0" lang="es-ES" sz="16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Alkohol asko edateak intoxikazioa eragin dezake, eta </a:t>
            </a:r>
            <a:r>
              <a:rPr lang="es-ES" sz="1600">
                <a:latin typeface="Cambria"/>
                <a:ea typeface="Cambria"/>
                <a:cs typeface="Cambria"/>
                <a:sym typeface="Cambria"/>
              </a:rPr>
              <a:t>hau larria larria bada, hiltzeko arrisku handia dago, arnas paralisia eta bihotzeko arazoa eragin baititzake. Konortea galtzea, arnasketa-arazoak, gastritis kronikoa eta gibelaren funtzionamendua aldatzea ere eragin dezake, eta horrek, azkenean, gibeleko zirrosia eragin dezake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g1ab6760da52_0_21"/>
          <p:cNvPicPr preferRelativeResize="0"/>
          <p:nvPr/>
        </p:nvPicPr>
        <p:blipFill rotWithShape="1">
          <a:blip r:embed="rId4">
            <a:alphaModFix/>
          </a:blip>
          <a:srcRect b="3175" l="0" r="0" t="0"/>
          <a:stretch/>
        </p:blipFill>
        <p:spPr>
          <a:xfrm>
            <a:off x="6668525" y="1563825"/>
            <a:ext cx="2281525" cy="2893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12426541a2_0_4"/>
          <p:cNvSpPr txBox="1"/>
          <p:nvPr>
            <p:ph idx="12" type="sldNum"/>
          </p:nvPr>
        </p:nvSpPr>
        <p:spPr>
          <a:xfrm>
            <a:off x="8359332" y="4803968"/>
            <a:ext cx="7113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168" name="Google Shape;168;g212426541a2_0_4"/>
          <p:cNvSpPr txBox="1"/>
          <p:nvPr/>
        </p:nvSpPr>
        <p:spPr>
          <a:xfrm>
            <a:off x="537250" y="526275"/>
            <a:ext cx="44295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b="1" lang="es-ES" sz="2500">
                <a:solidFill>
                  <a:srgbClr val="39306D"/>
                </a:solidFill>
                <a:latin typeface="Cambria"/>
                <a:ea typeface="Cambria"/>
                <a:cs typeface="Cambria"/>
                <a:sym typeface="Cambria"/>
              </a:rPr>
              <a:t>DROGOMENDEKOTASUNA</a:t>
            </a:r>
            <a:endParaRPr b="1" i="0" sz="2500" u="none" cap="none" strike="noStrike">
              <a:solidFill>
                <a:srgbClr val="39306D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hostotxo-13.png" id="169" name="Google Shape;169;g212426541a2_0_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877" y="537913"/>
            <a:ext cx="391699" cy="444631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g212426541a2_0_4"/>
          <p:cNvSpPr txBox="1"/>
          <p:nvPr/>
        </p:nvSpPr>
        <p:spPr>
          <a:xfrm>
            <a:off x="177875" y="1255500"/>
            <a:ext cx="53004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lang="es-ES" sz="3100">
                <a:solidFill>
                  <a:srgbClr val="665D84"/>
                </a:solidFill>
              </a:rPr>
              <a:t>5</a:t>
            </a:r>
            <a:r>
              <a:rPr b="1" i="0" lang="es-ES" sz="3100" u="none" cap="none" strike="noStrike">
                <a:solidFill>
                  <a:srgbClr val="665D84"/>
                </a:solidFill>
                <a:latin typeface="Arial"/>
                <a:ea typeface="Arial"/>
                <a:cs typeface="Arial"/>
                <a:sym typeface="Arial"/>
              </a:rPr>
              <a:t>. MITOA</a:t>
            </a:r>
            <a:endParaRPr b="1" i="0" sz="3100" u="none" cap="none" strike="noStrike">
              <a:solidFill>
                <a:srgbClr val="665D8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g212426541a2_0_4"/>
          <p:cNvSpPr txBox="1"/>
          <p:nvPr/>
        </p:nvSpPr>
        <p:spPr>
          <a:xfrm>
            <a:off x="0" y="1834175"/>
            <a:ext cx="8842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lang="es-ES" sz="1900">
                <a:solidFill>
                  <a:srgbClr val="27AEA3"/>
                </a:solidFill>
                <a:latin typeface="Cambria"/>
                <a:ea typeface="Cambria"/>
                <a:cs typeface="Cambria"/>
                <a:sym typeface="Cambria"/>
              </a:rPr>
              <a:t>Drogak nerabezaroan kontsumitzen badira ez da dependentzia sortzen.</a:t>
            </a:r>
            <a:endParaRPr b="1" i="0" sz="1900" u="none" cap="none" strike="noStrike">
              <a:solidFill>
                <a:srgbClr val="27AEA3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2" name="Google Shape;172;g212426541a2_0_4"/>
          <p:cNvSpPr txBox="1"/>
          <p:nvPr/>
        </p:nvSpPr>
        <p:spPr>
          <a:xfrm>
            <a:off x="177875" y="2571750"/>
            <a:ext cx="5505900" cy="22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s-ES" sz="16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ERREALITATEA</a:t>
            </a:r>
            <a:r>
              <a:rPr b="1" i="0" lang="es-ES" sz="16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: </a:t>
            </a:r>
            <a:r>
              <a:rPr lang="es-ES" sz="1600">
                <a:latin typeface="Cambria"/>
                <a:ea typeface="Cambria"/>
                <a:cs typeface="Cambria"/>
                <a:sym typeface="Cambria"/>
              </a:rPr>
              <a:t>Hainbat ikerketaren arabera, zenbat eta goizago hasi drogak kontsumitzen, orduan eta aukera gehiago daude mendekotasuna sortzeko. Izan ere, organismo gaztea garatzen ari da, eta, beraz, kalteberagoa da drogen ondorioetarako.</a:t>
            </a:r>
            <a:endParaRPr sz="16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sz="16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73" name="Google Shape;173;g212426541a2_0_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92725" y="2219075"/>
            <a:ext cx="2277900" cy="227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ab6760da52_0_110"/>
          <p:cNvSpPr txBox="1"/>
          <p:nvPr>
            <p:ph idx="12" type="sldNum"/>
          </p:nvPr>
        </p:nvSpPr>
        <p:spPr>
          <a:xfrm>
            <a:off x="8359332" y="4803968"/>
            <a:ext cx="7113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179" name="Google Shape;179;g1ab6760da52_0_110"/>
          <p:cNvSpPr txBox="1"/>
          <p:nvPr/>
        </p:nvSpPr>
        <p:spPr>
          <a:xfrm>
            <a:off x="537250" y="526275"/>
            <a:ext cx="40347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b="1" lang="es-ES" sz="2500">
                <a:solidFill>
                  <a:srgbClr val="39306D"/>
                </a:solidFill>
                <a:latin typeface="Cambria"/>
                <a:ea typeface="Cambria"/>
                <a:cs typeface="Cambria"/>
                <a:sym typeface="Cambria"/>
              </a:rPr>
              <a:t>DROGOMENDEKOTASUNA</a:t>
            </a:r>
            <a:endParaRPr b="1" i="0" sz="2500" u="none" cap="none" strike="noStrike">
              <a:solidFill>
                <a:srgbClr val="39306D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hostotxo-13.png" id="180" name="Google Shape;180;g1ab6760da52_0_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877" y="537913"/>
            <a:ext cx="391699" cy="44463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1ab6760da52_0_110"/>
          <p:cNvSpPr txBox="1"/>
          <p:nvPr/>
        </p:nvSpPr>
        <p:spPr>
          <a:xfrm>
            <a:off x="177875" y="1036675"/>
            <a:ext cx="91440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lang="es-ES" sz="1900">
                <a:solidFill>
                  <a:srgbClr val="27AEA3"/>
                </a:solidFill>
              </a:rPr>
              <a:t>NOLA PREBENITU DROGEN KONTSUMOA NERABE ETA GAZTEETAN?</a:t>
            </a:r>
            <a:endParaRPr b="1" i="0" sz="1900" u="none" cap="none" strike="noStrike">
              <a:solidFill>
                <a:srgbClr val="27AEA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g1ab6760da52_0_110"/>
          <p:cNvSpPr txBox="1"/>
          <p:nvPr/>
        </p:nvSpPr>
        <p:spPr>
          <a:xfrm>
            <a:off x="223375" y="1513675"/>
            <a:ext cx="57825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1" lang="es-ES" sz="1600">
                <a:solidFill>
                  <a:srgbClr val="665D84"/>
                </a:solidFill>
                <a:latin typeface="Cambria"/>
                <a:ea typeface="Cambria"/>
                <a:cs typeface="Cambria"/>
                <a:sym typeface="Cambria"/>
              </a:rPr>
              <a:t>Irakasle, berdinen eta gurasoen arteko komunikazio egokia sustatu. </a:t>
            </a:r>
            <a:endParaRPr b="1" sz="1600">
              <a:solidFill>
                <a:srgbClr val="665D8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30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5D84"/>
              </a:buClr>
              <a:buSzPts val="1600"/>
              <a:buFont typeface="Cambria"/>
              <a:buChar char="●"/>
            </a:pPr>
            <a:r>
              <a:rPr b="1" lang="es-ES" sz="1600">
                <a:solidFill>
                  <a:srgbClr val="665D84"/>
                </a:solidFill>
                <a:latin typeface="Cambria"/>
                <a:ea typeface="Cambria"/>
                <a:cs typeface="Cambria"/>
                <a:sym typeface="Cambria"/>
              </a:rPr>
              <a:t>Ohitura osasuntsuak sustatu: </a:t>
            </a:r>
            <a:r>
              <a:rPr lang="es-ES" sz="1600">
                <a:solidFill>
                  <a:srgbClr val="665D84"/>
                </a:solidFill>
                <a:latin typeface="Cambria"/>
                <a:ea typeface="Cambria"/>
                <a:cs typeface="Cambria"/>
                <a:sym typeface="Cambria"/>
              </a:rPr>
              <a:t>kirola, aisialdiko jarduera, elikadura eta lo ohitura osasuntsuak sustatu ikastetxean. </a:t>
            </a:r>
            <a:endParaRPr sz="1600">
              <a:solidFill>
                <a:srgbClr val="665D8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30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5D84"/>
              </a:buClr>
              <a:buSzPts val="1600"/>
              <a:buFont typeface="Cambria"/>
              <a:buChar char="●"/>
            </a:pPr>
            <a:r>
              <a:rPr b="1" lang="es-ES" sz="1600">
                <a:solidFill>
                  <a:srgbClr val="665D84"/>
                </a:solidFill>
                <a:latin typeface="Cambria"/>
                <a:ea typeface="Cambria"/>
                <a:cs typeface="Cambria"/>
                <a:sym typeface="Cambria"/>
              </a:rPr>
              <a:t>Drogen inguruan hitz egin: </a:t>
            </a:r>
            <a:r>
              <a:rPr lang="es-ES" sz="1600">
                <a:solidFill>
                  <a:srgbClr val="665D84"/>
                </a:solidFill>
                <a:latin typeface="Cambria"/>
                <a:ea typeface="Cambria"/>
                <a:cs typeface="Cambria"/>
                <a:sym typeface="Cambria"/>
              </a:rPr>
              <a:t>drogen inguruko saioak oso baliagarriak izan daitezke. Adituek bideratutako solasaldiez gain, testigantzak oso aberasgarriak izaten dira. </a:t>
            </a:r>
            <a:endParaRPr sz="1600">
              <a:solidFill>
                <a:srgbClr val="665D8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30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5D84"/>
              </a:buClr>
              <a:buSzPts val="1600"/>
              <a:buFont typeface="Cambria"/>
              <a:buChar char="●"/>
            </a:pPr>
            <a:r>
              <a:rPr b="1" lang="es-ES" sz="1600">
                <a:solidFill>
                  <a:srgbClr val="665D84"/>
                </a:solidFill>
                <a:latin typeface="Cambria"/>
                <a:ea typeface="Cambria"/>
                <a:cs typeface="Cambria"/>
                <a:sym typeface="Cambria"/>
              </a:rPr>
              <a:t>Akademikoki aldaketak ikusiz gero, gurasoei jakinarazi (adin txikikoa izanez gero)</a:t>
            </a:r>
            <a:endParaRPr b="1" sz="1600">
              <a:solidFill>
                <a:srgbClr val="665D8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30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5D84"/>
              </a:buClr>
              <a:buSzPts val="1600"/>
              <a:buFont typeface="Cambria"/>
              <a:buChar char="●"/>
            </a:pPr>
            <a:r>
              <a:rPr b="1" lang="es-ES" sz="1600">
                <a:solidFill>
                  <a:srgbClr val="665D84"/>
                </a:solidFill>
                <a:latin typeface="Cambria"/>
                <a:ea typeface="Cambria"/>
                <a:cs typeface="Cambria"/>
                <a:sym typeface="Cambria"/>
              </a:rPr>
              <a:t>Ikasle batek drogak kontsumitzen dituen susmoa izanez gero, profesionalekin harremanetan jartzea, egoera baloratzeko eta esku-hartze goiztiarra egiteko.</a:t>
            </a:r>
            <a:endParaRPr b="1" sz="1600">
              <a:solidFill>
                <a:srgbClr val="665D84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83" name="Google Shape;183;g1ab6760da52_0_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37500" y="1998575"/>
            <a:ext cx="2833325" cy="2512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CURosasunMentalaPPT-06.png" id="188" name="Google Shape;18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3892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CURosasunMentalaPPT-10.png" id="189" name="Google Shape;18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24667" y="4004708"/>
            <a:ext cx="4338355" cy="1042814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6"/>
          <p:cNvSpPr txBox="1"/>
          <p:nvPr/>
        </p:nvSpPr>
        <p:spPr>
          <a:xfrm>
            <a:off x="3115732" y="2522297"/>
            <a:ext cx="313266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s-ES" sz="4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Mila esker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ext&#10;&#10;Description automatically generated with medium confidence" id="191" name="Google Shape;191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87012" y="354550"/>
            <a:ext cx="4508249" cy="18612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"/>
          <p:cNvSpPr txBox="1"/>
          <p:nvPr>
            <p:ph idx="12" type="sldNum"/>
          </p:nvPr>
        </p:nvSpPr>
        <p:spPr>
          <a:xfrm>
            <a:off x="8359332" y="4803968"/>
            <a:ext cx="7112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35" name="Google Shape;35;p2"/>
          <p:cNvSpPr txBox="1"/>
          <p:nvPr/>
        </p:nvSpPr>
        <p:spPr>
          <a:xfrm>
            <a:off x="537250" y="526275"/>
            <a:ext cx="45024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lang="es-ES" sz="2500">
                <a:solidFill>
                  <a:srgbClr val="39306D"/>
                </a:solidFill>
                <a:latin typeface="Cambria"/>
                <a:ea typeface="Cambria"/>
                <a:cs typeface="Cambria"/>
                <a:sym typeface="Cambria"/>
              </a:rPr>
              <a:t>DROGOMENDEKOTASUNA</a:t>
            </a:r>
            <a:endParaRPr b="1" i="0" sz="2500" u="none" cap="none" strike="noStrike">
              <a:solidFill>
                <a:srgbClr val="39306D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6" name="Google Shape;36;p2"/>
          <p:cNvSpPr txBox="1"/>
          <p:nvPr/>
        </p:nvSpPr>
        <p:spPr>
          <a:xfrm>
            <a:off x="546474" y="982550"/>
            <a:ext cx="3595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s-ES" sz="1800">
                <a:solidFill>
                  <a:srgbClr val="27AEA3"/>
                </a:solidFill>
                <a:latin typeface="Cambria"/>
                <a:ea typeface="Cambria"/>
                <a:cs typeface="Cambria"/>
                <a:sym typeface="Cambria"/>
              </a:rPr>
              <a:t>ZER DA?</a:t>
            </a:r>
            <a:endParaRPr b="1" i="0" sz="1800" u="none" cap="none" strike="noStrike">
              <a:solidFill>
                <a:srgbClr val="27AEA3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hostotxo-13.png" id="37" name="Google Shape;3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877" y="537913"/>
            <a:ext cx="391699" cy="444631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"/>
          <p:cNvSpPr txBox="1"/>
          <p:nvPr/>
        </p:nvSpPr>
        <p:spPr>
          <a:xfrm>
            <a:off x="546475" y="1509750"/>
            <a:ext cx="5204100" cy="28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665D84"/>
              </a:buClr>
              <a:buSzPts val="1800"/>
              <a:buFont typeface="Cambria"/>
              <a:buChar char="●"/>
            </a:pPr>
            <a:r>
              <a:rPr lang="es-ES" sz="1800">
                <a:solidFill>
                  <a:srgbClr val="665D84"/>
                </a:solidFill>
                <a:latin typeface="Cambria"/>
                <a:ea typeface="Cambria"/>
                <a:cs typeface="Cambria"/>
                <a:sym typeface="Cambria"/>
              </a:rPr>
              <a:t>O</a:t>
            </a:r>
            <a:r>
              <a:rPr lang="es-ES" sz="1800">
                <a:solidFill>
                  <a:srgbClr val="665D84"/>
                </a:solidFill>
                <a:latin typeface="Cambria"/>
                <a:ea typeface="Cambria"/>
                <a:cs typeface="Cambria"/>
                <a:sym typeface="Cambria"/>
              </a:rPr>
              <a:t>sasun-arazoa da, adikzio-substantziak, hau da, drogak, maiz kontsumitzeak eragiten duena. </a:t>
            </a:r>
            <a:endParaRPr sz="1800">
              <a:solidFill>
                <a:srgbClr val="665D8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65D8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665D84"/>
              </a:buClr>
              <a:buSzPts val="1800"/>
              <a:buFont typeface="Cambria"/>
              <a:buChar char="●"/>
            </a:pPr>
            <a:r>
              <a:rPr lang="es-ES" sz="1800">
                <a:solidFill>
                  <a:srgbClr val="665D84"/>
                </a:solidFill>
                <a:latin typeface="Cambria"/>
                <a:ea typeface="Cambria"/>
                <a:cs typeface="Cambria"/>
                <a:sym typeface="Cambria"/>
              </a:rPr>
              <a:t>Adikzioak bizimodua aldatzea dakar, bai fisikoa bai psikologikoa. </a:t>
            </a:r>
            <a:endParaRPr sz="1800">
              <a:solidFill>
                <a:srgbClr val="665D8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65D8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665D84"/>
              </a:buClr>
              <a:buSzPts val="1800"/>
              <a:buFont typeface="Cambria"/>
              <a:buChar char="●"/>
            </a:pPr>
            <a:r>
              <a:rPr lang="es-ES" sz="1800">
                <a:solidFill>
                  <a:srgbClr val="665D84"/>
                </a:solidFill>
                <a:latin typeface="Cambria"/>
                <a:ea typeface="Cambria"/>
                <a:cs typeface="Cambria"/>
                <a:sym typeface="Cambria"/>
              </a:rPr>
              <a:t>Erabilera konpultsiboa eta jarraitua du ezaugarri. </a:t>
            </a:r>
            <a:endParaRPr sz="1800">
              <a:solidFill>
                <a:srgbClr val="665D8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9" name="Google Shape;39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20775" y="1174050"/>
            <a:ext cx="3088624" cy="3088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1ab5925a5cb_1_2"/>
          <p:cNvSpPr txBox="1"/>
          <p:nvPr>
            <p:ph idx="12" type="sldNum"/>
          </p:nvPr>
        </p:nvSpPr>
        <p:spPr>
          <a:xfrm>
            <a:off x="8359332" y="4803968"/>
            <a:ext cx="7113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45" name="Google Shape;45;g1ab5925a5cb_1_2"/>
          <p:cNvSpPr txBox="1"/>
          <p:nvPr/>
        </p:nvSpPr>
        <p:spPr>
          <a:xfrm>
            <a:off x="537250" y="526275"/>
            <a:ext cx="42306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b="1" lang="es-ES" sz="2500">
                <a:solidFill>
                  <a:srgbClr val="39306D"/>
                </a:solidFill>
                <a:latin typeface="Cambria"/>
                <a:ea typeface="Cambria"/>
                <a:cs typeface="Cambria"/>
                <a:sym typeface="Cambria"/>
              </a:rPr>
              <a:t>DROGOMENDEKOTASUNA</a:t>
            </a:r>
            <a:endParaRPr b="1" i="0" sz="2500" u="none" cap="none" strike="noStrike">
              <a:solidFill>
                <a:srgbClr val="39306D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6" name="Google Shape;46;g1ab5925a5cb_1_2"/>
          <p:cNvSpPr txBox="1"/>
          <p:nvPr/>
        </p:nvSpPr>
        <p:spPr>
          <a:xfrm>
            <a:off x="546485" y="982544"/>
            <a:ext cx="3132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s-ES" sz="1800">
                <a:solidFill>
                  <a:srgbClr val="27AEA3"/>
                </a:solidFill>
                <a:latin typeface="Cambria"/>
                <a:ea typeface="Cambria"/>
                <a:cs typeface="Cambria"/>
                <a:sym typeface="Cambria"/>
              </a:rPr>
              <a:t>KONTSUMOAREN </a:t>
            </a:r>
            <a:r>
              <a:rPr b="1" i="0" lang="es-ES" sz="1800" u="none" cap="none" strike="noStrike">
                <a:solidFill>
                  <a:srgbClr val="27AEA3"/>
                </a:solidFill>
                <a:latin typeface="Cambria"/>
                <a:ea typeface="Cambria"/>
                <a:cs typeface="Cambria"/>
                <a:sym typeface="Cambria"/>
              </a:rPr>
              <a:t>DATUAK</a:t>
            </a:r>
            <a:endParaRPr b="1" i="0" sz="1800" u="none" cap="none" strike="noStrike">
              <a:solidFill>
                <a:srgbClr val="27AEA3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" name="Google Shape;47;g1ab5925a5cb_1_2"/>
          <p:cNvSpPr txBox="1"/>
          <p:nvPr/>
        </p:nvSpPr>
        <p:spPr>
          <a:xfrm>
            <a:off x="177875" y="1446600"/>
            <a:ext cx="60567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2000">
              <a:solidFill>
                <a:srgbClr val="665D8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556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5D84"/>
              </a:buClr>
              <a:buSzPts val="2000"/>
              <a:buFont typeface="Cambria"/>
              <a:buChar char="●"/>
            </a:pPr>
            <a:r>
              <a:rPr lang="es-ES" sz="2000">
                <a:solidFill>
                  <a:srgbClr val="665D84"/>
                </a:solidFill>
                <a:latin typeface="Cambria"/>
                <a:ea typeface="Cambria"/>
                <a:cs typeface="Cambria"/>
                <a:sym typeface="Cambria"/>
              </a:rPr>
              <a:t>Espainian nerabeen % 76,8ak alkohola edan du azken 18 hilabeteetan.</a:t>
            </a:r>
            <a:endParaRPr sz="2000">
              <a:solidFill>
                <a:srgbClr val="665D8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665D8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556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5D84"/>
              </a:buClr>
              <a:buSzPts val="2000"/>
              <a:buFont typeface="Cambria"/>
              <a:buChar char="●"/>
            </a:pPr>
            <a:r>
              <a:rPr lang="es-ES" sz="2000">
                <a:solidFill>
                  <a:srgbClr val="665D84"/>
                </a:solidFill>
                <a:latin typeface="Cambria"/>
                <a:ea typeface="Cambria"/>
                <a:cs typeface="Cambria"/>
                <a:sym typeface="Cambria"/>
              </a:rPr>
              <a:t>Alkoholaren kontsumoa handitu egin da COVID 19aren ondoren nerabe eta gazteen artean.</a:t>
            </a:r>
            <a:endParaRPr sz="2000">
              <a:solidFill>
                <a:srgbClr val="665D8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665D8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556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5D84"/>
              </a:buClr>
              <a:buSzPts val="2000"/>
              <a:buFont typeface="Cambria"/>
              <a:buChar char="●"/>
            </a:pPr>
            <a:r>
              <a:rPr lang="es-ES" sz="2000">
                <a:solidFill>
                  <a:srgbClr val="665D84"/>
                </a:solidFill>
                <a:latin typeface="Cambria"/>
                <a:ea typeface="Cambria"/>
                <a:cs typeface="Cambria"/>
                <a:sym typeface="Cambria"/>
              </a:rPr>
              <a:t>Legalak ez diren drogen artean cannabis-a da gehien kontsumitzen dena nerabeen artean: %20ak adierazi du kontsumitzen duela. </a:t>
            </a:r>
            <a:endParaRPr sz="2000">
              <a:solidFill>
                <a:srgbClr val="665D8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2000">
              <a:solidFill>
                <a:srgbClr val="665D8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2000">
              <a:solidFill>
                <a:srgbClr val="665D84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hostotxo-13.png" id="48" name="Google Shape;48;g1ab5925a5cb_1_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877" y="537913"/>
            <a:ext cx="391699" cy="444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g1ab5925a5cb_1_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14225" y="1866900"/>
            <a:ext cx="2604625" cy="1986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1ab6760da52_0_70"/>
          <p:cNvSpPr txBox="1"/>
          <p:nvPr>
            <p:ph idx="12" type="sldNum"/>
          </p:nvPr>
        </p:nvSpPr>
        <p:spPr>
          <a:xfrm>
            <a:off x="8359332" y="4803968"/>
            <a:ext cx="7113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55" name="Google Shape;55;g1ab6760da52_0_70"/>
          <p:cNvSpPr txBox="1"/>
          <p:nvPr/>
        </p:nvSpPr>
        <p:spPr>
          <a:xfrm>
            <a:off x="537250" y="526275"/>
            <a:ext cx="44193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b="1" lang="es-ES" sz="2500">
                <a:solidFill>
                  <a:srgbClr val="39306D"/>
                </a:solidFill>
                <a:latin typeface="Cambria"/>
                <a:ea typeface="Cambria"/>
                <a:cs typeface="Cambria"/>
                <a:sym typeface="Cambria"/>
              </a:rPr>
              <a:t>DROGOMENDEKOTASUNA</a:t>
            </a:r>
            <a:endParaRPr b="1" i="0" sz="2500" u="none" cap="none" strike="noStrike">
              <a:solidFill>
                <a:srgbClr val="39306D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6" name="Google Shape;56;g1ab6760da52_0_70"/>
          <p:cNvSpPr txBox="1"/>
          <p:nvPr/>
        </p:nvSpPr>
        <p:spPr>
          <a:xfrm>
            <a:off x="546475" y="982550"/>
            <a:ext cx="6914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s-ES" sz="1800">
                <a:solidFill>
                  <a:srgbClr val="27AEA3"/>
                </a:solidFill>
                <a:latin typeface="Cambria"/>
                <a:ea typeface="Cambria"/>
                <a:cs typeface="Cambria"/>
                <a:sym typeface="Cambria"/>
              </a:rPr>
              <a:t>KONTSUMITZEKO ARRISKU FAKTOREAK</a:t>
            </a:r>
            <a:endParaRPr b="1" i="0" sz="1800" u="none" cap="none" strike="noStrike">
              <a:solidFill>
                <a:srgbClr val="27AEA3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7" name="Google Shape;57;g1ab6760da52_0_70"/>
          <p:cNvSpPr txBox="1"/>
          <p:nvPr/>
        </p:nvSpPr>
        <p:spPr>
          <a:xfrm>
            <a:off x="446175" y="1510725"/>
            <a:ext cx="822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s-ES" sz="2000">
                <a:solidFill>
                  <a:srgbClr val="39306D"/>
                </a:solidFill>
                <a:latin typeface="Cambria"/>
                <a:ea typeface="Cambria"/>
                <a:cs typeface="Cambria"/>
                <a:sym typeface="Cambria"/>
              </a:rPr>
              <a:t>Faktore hauek drogen kontsumoa areagotzen dute:</a:t>
            </a:r>
            <a:endParaRPr b="1" i="0" sz="1600" u="none" cap="none" strike="noStrike">
              <a:solidFill>
                <a:srgbClr val="39306D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hostotxo-13.png" id="58" name="Google Shape;58;g1ab6760da52_0_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877" y="537913"/>
            <a:ext cx="391699" cy="444631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g1ab6760da52_0_70"/>
          <p:cNvSpPr txBox="1"/>
          <p:nvPr/>
        </p:nvSpPr>
        <p:spPr>
          <a:xfrm>
            <a:off x="177875" y="2163325"/>
            <a:ext cx="52980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5D84"/>
              </a:buClr>
              <a:buSzPts val="1800"/>
              <a:buFont typeface="Cambria"/>
              <a:buChar char="●"/>
            </a:pPr>
            <a:r>
              <a:rPr lang="es-ES" sz="1800">
                <a:solidFill>
                  <a:srgbClr val="665D84"/>
                </a:solidFill>
                <a:latin typeface="Cambria"/>
                <a:ea typeface="Cambria"/>
                <a:cs typeface="Cambria"/>
                <a:sym typeface="Cambria"/>
              </a:rPr>
              <a:t>Substantzien abusuaren familia-aurrekariak</a:t>
            </a:r>
            <a:endParaRPr sz="1800">
              <a:solidFill>
                <a:srgbClr val="665D8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5D84"/>
              </a:buClr>
              <a:buSzPts val="1800"/>
              <a:buFont typeface="Cambria"/>
              <a:buChar char="●"/>
            </a:pPr>
            <a:r>
              <a:rPr lang="es-ES" sz="1800">
                <a:solidFill>
                  <a:srgbClr val="665D84"/>
                </a:solidFill>
                <a:latin typeface="Cambria"/>
                <a:ea typeface="Cambria"/>
                <a:cs typeface="Cambria"/>
                <a:sym typeface="Cambria"/>
              </a:rPr>
              <a:t>Buruko edo portaera asaldura bat: depresioa, antsietatea edo arreta-defizitaren eta hiperaktibitatearen nahasmendua.</a:t>
            </a:r>
            <a:endParaRPr sz="1800">
              <a:solidFill>
                <a:srgbClr val="665D8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5D84"/>
              </a:buClr>
              <a:buSzPts val="1800"/>
              <a:buFont typeface="Cambria"/>
              <a:buChar char="●"/>
            </a:pPr>
            <a:r>
              <a:rPr lang="es-ES" sz="1800">
                <a:solidFill>
                  <a:srgbClr val="665D84"/>
                </a:solidFill>
                <a:latin typeface="Cambria"/>
                <a:ea typeface="Cambria"/>
                <a:cs typeface="Cambria"/>
                <a:sym typeface="Cambria"/>
              </a:rPr>
              <a:t>Jokabide oldarkorra edo arriskutsua.</a:t>
            </a:r>
            <a:endParaRPr sz="1800">
              <a:solidFill>
                <a:srgbClr val="665D8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5D84"/>
              </a:buClr>
              <a:buSzPts val="1800"/>
              <a:buFont typeface="Cambria"/>
              <a:buChar char="●"/>
            </a:pPr>
            <a:r>
              <a:rPr lang="es-ES" sz="1800">
                <a:solidFill>
                  <a:srgbClr val="665D84"/>
                </a:solidFill>
                <a:latin typeface="Cambria"/>
                <a:ea typeface="Cambria"/>
                <a:cs typeface="Cambria"/>
                <a:sym typeface="Cambria"/>
              </a:rPr>
              <a:t>Gertaera traumatikoak.</a:t>
            </a:r>
            <a:endParaRPr sz="1800">
              <a:solidFill>
                <a:srgbClr val="665D8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5D84"/>
              </a:buClr>
              <a:buSzPts val="1800"/>
              <a:buFont typeface="Cambria"/>
              <a:buChar char="●"/>
            </a:pPr>
            <a:r>
              <a:rPr lang="es-ES" sz="1800">
                <a:solidFill>
                  <a:srgbClr val="665D84"/>
                </a:solidFill>
                <a:latin typeface="Cambria"/>
                <a:ea typeface="Cambria"/>
                <a:cs typeface="Cambria"/>
                <a:sym typeface="Cambria"/>
              </a:rPr>
              <a:t>Autoestimu baxua eta gizarteak onartzeko beharraren sentimendua.</a:t>
            </a:r>
            <a:endParaRPr sz="1800">
              <a:solidFill>
                <a:srgbClr val="665D84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60" name="Google Shape;60;g1ab6760da52_0_70"/>
          <p:cNvPicPr preferRelativeResize="0"/>
          <p:nvPr/>
        </p:nvPicPr>
        <p:blipFill rotWithShape="1">
          <a:blip r:embed="rId4">
            <a:alphaModFix/>
          </a:blip>
          <a:srcRect b="0" l="4675" r="4892" t="0"/>
          <a:stretch/>
        </p:blipFill>
        <p:spPr>
          <a:xfrm>
            <a:off x="5475884" y="2219625"/>
            <a:ext cx="3411767" cy="192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039b48fac7_0_4"/>
          <p:cNvSpPr txBox="1"/>
          <p:nvPr>
            <p:ph idx="12" type="sldNum"/>
          </p:nvPr>
        </p:nvSpPr>
        <p:spPr>
          <a:xfrm>
            <a:off x="8359332" y="4803968"/>
            <a:ext cx="7113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66" name="Google Shape;66;g2039b48fac7_0_4"/>
          <p:cNvSpPr txBox="1"/>
          <p:nvPr/>
        </p:nvSpPr>
        <p:spPr>
          <a:xfrm>
            <a:off x="537250" y="526275"/>
            <a:ext cx="42945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b="1" lang="es-ES" sz="2500">
                <a:solidFill>
                  <a:srgbClr val="39306D"/>
                </a:solidFill>
                <a:latin typeface="Cambria"/>
                <a:ea typeface="Cambria"/>
                <a:cs typeface="Cambria"/>
                <a:sym typeface="Cambria"/>
              </a:rPr>
              <a:t>DROGOMENDEKOTASUNA</a:t>
            </a:r>
            <a:endParaRPr b="1" i="0" sz="2500" u="none" cap="none" strike="noStrike">
              <a:solidFill>
                <a:srgbClr val="39306D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7" name="Google Shape;67;g2039b48fac7_0_4"/>
          <p:cNvSpPr txBox="1"/>
          <p:nvPr/>
        </p:nvSpPr>
        <p:spPr>
          <a:xfrm>
            <a:off x="546485" y="982544"/>
            <a:ext cx="3132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s-ES" sz="1800">
                <a:solidFill>
                  <a:srgbClr val="27AEA3"/>
                </a:solidFill>
                <a:latin typeface="Cambria"/>
                <a:ea typeface="Cambria"/>
                <a:cs typeface="Cambria"/>
                <a:sym typeface="Cambria"/>
              </a:rPr>
              <a:t>ALARMA SEINALEAK</a:t>
            </a:r>
            <a:endParaRPr b="1" i="0" sz="1800" u="none" cap="none" strike="noStrike">
              <a:solidFill>
                <a:srgbClr val="27AEA3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8" name="Google Shape;68;g2039b48fac7_0_4"/>
          <p:cNvSpPr txBox="1"/>
          <p:nvPr/>
        </p:nvSpPr>
        <p:spPr>
          <a:xfrm>
            <a:off x="446175" y="1510725"/>
            <a:ext cx="6488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39306D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hostotxo-13.png" id="69" name="Google Shape;69;g2039b48fac7_0_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877" y="537913"/>
            <a:ext cx="391699" cy="44463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g2039b48fac7_0_4"/>
          <p:cNvSpPr txBox="1"/>
          <p:nvPr/>
        </p:nvSpPr>
        <p:spPr>
          <a:xfrm>
            <a:off x="177875" y="1745650"/>
            <a:ext cx="51423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5D84"/>
              </a:buClr>
              <a:buSzPts val="2000"/>
              <a:buFont typeface="Cambria"/>
              <a:buChar char="●"/>
            </a:pPr>
            <a:r>
              <a:rPr lang="es-ES" sz="2000">
                <a:solidFill>
                  <a:srgbClr val="665D84"/>
                </a:solidFill>
                <a:latin typeface="Cambria"/>
                <a:ea typeface="Cambria"/>
                <a:cs typeface="Cambria"/>
                <a:sym typeface="Cambria"/>
              </a:rPr>
              <a:t>Inguru soziala aldatzea.</a:t>
            </a:r>
            <a:endParaRPr sz="2000">
              <a:solidFill>
                <a:srgbClr val="665D8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556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5D84"/>
              </a:buClr>
              <a:buSzPts val="2000"/>
              <a:buFont typeface="Cambria"/>
              <a:buChar char="●"/>
            </a:pPr>
            <a:r>
              <a:rPr lang="es-ES" sz="2000">
                <a:solidFill>
                  <a:srgbClr val="665D84"/>
                </a:solidFill>
                <a:latin typeface="Cambria"/>
                <a:ea typeface="Cambria"/>
                <a:cs typeface="Cambria"/>
                <a:sym typeface="Cambria"/>
              </a:rPr>
              <a:t>Elikadura, lo-eredu, itxura fisiko edota eskola errendimenduan aldaketak. </a:t>
            </a:r>
            <a:endParaRPr sz="2000">
              <a:solidFill>
                <a:srgbClr val="665D8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556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5D84"/>
              </a:buClr>
              <a:buSzPts val="2000"/>
              <a:buFont typeface="Cambria"/>
              <a:buChar char="●"/>
            </a:pPr>
            <a:r>
              <a:rPr lang="es-ES" sz="2000">
                <a:solidFill>
                  <a:srgbClr val="665D84"/>
                </a:solidFill>
                <a:latin typeface="Cambria"/>
                <a:ea typeface="Cambria"/>
                <a:cs typeface="Cambria"/>
                <a:sym typeface="Cambria"/>
              </a:rPr>
              <a:t>Jokabide arduragabea. </a:t>
            </a:r>
            <a:endParaRPr sz="2000">
              <a:solidFill>
                <a:srgbClr val="665D8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556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5D84"/>
              </a:buClr>
              <a:buSzPts val="2000"/>
              <a:buFont typeface="Cambria"/>
              <a:buChar char="●"/>
            </a:pPr>
            <a:r>
              <a:rPr lang="es-ES" sz="2000">
                <a:solidFill>
                  <a:srgbClr val="665D84"/>
                </a:solidFill>
                <a:latin typeface="Cambria"/>
                <a:ea typeface="Cambria"/>
                <a:cs typeface="Cambria"/>
                <a:sym typeface="Cambria"/>
              </a:rPr>
              <a:t>Interesaren galera.</a:t>
            </a:r>
            <a:endParaRPr sz="2000">
              <a:solidFill>
                <a:srgbClr val="665D8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556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5D84"/>
              </a:buClr>
              <a:buSzPts val="2000"/>
              <a:buFont typeface="Cambria"/>
              <a:buChar char="●"/>
            </a:pPr>
            <a:r>
              <a:rPr lang="es-ES" sz="2000">
                <a:solidFill>
                  <a:srgbClr val="665D84"/>
                </a:solidFill>
                <a:latin typeface="Cambria"/>
                <a:ea typeface="Cambria"/>
                <a:cs typeface="Cambria"/>
                <a:sym typeface="Cambria"/>
              </a:rPr>
              <a:t>Arauak hausea edo senideengandik urruntzea</a:t>
            </a:r>
            <a:endParaRPr sz="2000">
              <a:solidFill>
                <a:srgbClr val="665D8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556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5D84"/>
              </a:buClr>
              <a:buSzPts val="2000"/>
              <a:buFont typeface="Cambria"/>
              <a:buChar char="●"/>
            </a:pPr>
            <a:r>
              <a:rPr lang="es-ES" sz="2000">
                <a:solidFill>
                  <a:srgbClr val="665D84"/>
                </a:solidFill>
                <a:latin typeface="Cambria"/>
                <a:ea typeface="Cambria"/>
                <a:cs typeface="Cambria"/>
                <a:sym typeface="Cambria"/>
              </a:rPr>
              <a:t>Jokaera suminkorra edo agresiboa. </a:t>
            </a:r>
            <a:endParaRPr b="0" i="0" sz="2200" u="none" cap="none" strike="noStrike">
              <a:solidFill>
                <a:srgbClr val="665D84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71" name="Google Shape;71;g2039b48fac7_0_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0300" y="1589637"/>
            <a:ext cx="2959525" cy="295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0385c52387_0_0"/>
          <p:cNvSpPr txBox="1"/>
          <p:nvPr>
            <p:ph idx="12" type="sldNum"/>
          </p:nvPr>
        </p:nvSpPr>
        <p:spPr>
          <a:xfrm>
            <a:off x="8359332" y="4803968"/>
            <a:ext cx="7113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77" name="Google Shape;77;g20385c52387_0_0"/>
          <p:cNvSpPr txBox="1"/>
          <p:nvPr/>
        </p:nvSpPr>
        <p:spPr>
          <a:xfrm>
            <a:off x="537250" y="526275"/>
            <a:ext cx="40866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b="1" lang="es-ES" sz="2500">
                <a:solidFill>
                  <a:srgbClr val="39306D"/>
                </a:solidFill>
                <a:latin typeface="Cambria"/>
                <a:ea typeface="Cambria"/>
                <a:cs typeface="Cambria"/>
                <a:sym typeface="Cambria"/>
              </a:rPr>
              <a:t>DROGOMENDEKOTASUNA</a:t>
            </a:r>
            <a:endParaRPr b="1" i="0" sz="2500" u="none" cap="none" strike="noStrike">
              <a:solidFill>
                <a:srgbClr val="39306D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8" name="Google Shape;78;g20385c52387_0_0"/>
          <p:cNvSpPr txBox="1"/>
          <p:nvPr/>
        </p:nvSpPr>
        <p:spPr>
          <a:xfrm>
            <a:off x="546485" y="982544"/>
            <a:ext cx="3132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s-ES" sz="1800">
                <a:solidFill>
                  <a:srgbClr val="27AEA3"/>
                </a:solidFill>
                <a:latin typeface="Cambria"/>
                <a:ea typeface="Cambria"/>
                <a:cs typeface="Cambria"/>
                <a:sym typeface="Cambria"/>
              </a:rPr>
              <a:t>MARIHUANA</a:t>
            </a:r>
            <a:endParaRPr b="1" i="0" sz="1800" u="none" cap="none" strike="noStrike">
              <a:solidFill>
                <a:srgbClr val="27AEA3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9" name="Google Shape;79;g20385c52387_0_0"/>
          <p:cNvSpPr txBox="1"/>
          <p:nvPr/>
        </p:nvSpPr>
        <p:spPr>
          <a:xfrm>
            <a:off x="537250" y="1537150"/>
            <a:ext cx="6488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s-ES" sz="2000">
                <a:solidFill>
                  <a:srgbClr val="39306D"/>
                </a:solidFill>
                <a:latin typeface="Cambria"/>
                <a:ea typeface="Cambria"/>
                <a:cs typeface="Cambria"/>
                <a:sym typeface="Cambria"/>
              </a:rPr>
              <a:t>Datuak</a:t>
            </a:r>
            <a:endParaRPr b="1" i="0" sz="1600" u="none" cap="none" strike="noStrike">
              <a:solidFill>
                <a:srgbClr val="39306D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hostotxo-13.png" id="80" name="Google Shape;80;g20385c52387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877" y="537913"/>
            <a:ext cx="391699" cy="444631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g20385c52387_0_0"/>
          <p:cNvSpPr txBox="1"/>
          <p:nvPr/>
        </p:nvSpPr>
        <p:spPr>
          <a:xfrm>
            <a:off x="177875" y="1845975"/>
            <a:ext cx="64884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5D84"/>
              </a:buClr>
              <a:buSzPts val="1800"/>
              <a:buFont typeface="Cambria"/>
              <a:buChar char="●"/>
            </a:pPr>
            <a:r>
              <a:rPr lang="es-ES" sz="1800">
                <a:solidFill>
                  <a:srgbClr val="665D84"/>
                </a:solidFill>
                <a:latin typeface="Cambria"/>
                <a:ea typeface="Cambria"/>
                <a:cs typeface="Cambria"/>
                <a:sym typeface="Cambria"/>
              </a:rPr>
              <a:t>16 urterekin ematen da lehen kontsumoa</a:t>
            </a:r>
            <a:endParaRPr b="0" i="0" sz="1800" u="none" cap="none" strike="noStrike">
              <a:solidFill>
                <a:srgbClr val="665D8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5D84"/>
              </a:buClr>
              <a:buSzPts val="1800"/>
              <a:buFont typeface="Cambria"/>
              <a:buChar char="●"/>
            </a:pPr>
            <a:r>
              <a:rPr lang="es-ES" sz="1800">
                <a:solidFill>
                  <a:srgbClr val="665D84"/>
                </a:solidFill>
                <a:latin typeface="Cambria"/>
                <a:ea typeface="Cambria"/>
                <a:cs typeface="Cambria"/>
                <a:sym typeface="Cambria"/>
              </a:rPr>
              <a:t>Nerabezaroa garape kognitiboaren fasea izanda, marihuanaren printzipio aktiboak eragin negatiboagoak ditu garunean</a:t>
            </a:r>
            <a:r>
              <a:rPr b="0" i="0" lang="es-ES" sz="1800" u="none" cap="none" strike="noStrike">
                <a:solidFill>
                  <a:srgbClr val="665D84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b="0" i="0" sz="1800" u="none" cap="none" strike="noStrike">
              <a:solidFill>
                <a:srgbClr val="665D8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5D84"/>
              </a:buClr>
              <a:buSzPts val="1800"/>
              <a:buFont typeface="Cambria"/>
              <a:buChar char="●"/>
            </a:pPr>
            <a:r>
              <a:rPr lang="es-ES" sz="1800">
                <a:solidFill>
                  <a:srgbClr val="665D84"/>
                </a:solidFill>
                <a:latin typeface="Cambria"/>
                <a:ea typeface="Cambria"/>
                <a:cs typeface="Cambria"/>
                <a:sym typeface="Cambria"/>
              </a:rPr>
              <a:t>Nerabezaroan erretzeak eskizofrenia sufritzeko arriskua aregotzen du</a:t>
            </a:r>
            <a:endParaRPr b="0" i="0" sz="1800" u="none" cap="none" strike="noStrike">
              <a:solidFill>
                <a:srgbClr val="665D8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5D84"/>
              </a:buClr>
              <a:buSzPts val="1800"/>
              <a:buFont typeface="Cambria"/>
              <a:buChar char="●"/>
            </a:pPr>
            <a:r>
              <a:rPr lang="es-ES" sz="1800">
                <a:solidFill>
                  <a:srgbClr val="665D84"/>
                </a:solidFill>
                <a:latin typeface="Cambria"/>
                <a:ea typeface="Cambria"/>
                <a:cs typeface="Cambria"/>
                <a:sym typeface="Cambria"/>
              </a:rPr>
              <a:t>Kontsumitzen dutenaren % 10-% 30ak adikzioa garatzen du, baina 18 urte baino lehen kontsumitzen hasteak 7 aldiz areagotzen du adikzio arriskua</a:t>
            </a:r>
            <a:endParaRPr b="0" i="0" sz="1800" u="none" cap="none" strike="noStrike">
              <a:solidFill>
                <a:srgbClr val="665D8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5D84"/>
              </a:buClr>
              <a:buSzPts val="1800"/>
              <a:buFont typeface="Cambria"/>
              <a:buChar char="●"/>
            </a:pPr>
            <a:r>
              <a:rPr lang="es-ES" sz="1800">
                <a:solidFill>
                  <a:srgbClr val="665D84"/>
                </a:solidFill>
                <a:latin typeface="Cambria"/>
                <a:ea typeface="Cambria"/>
                <a:cs typeface="Cambria"/>
                <a:sym typeface="Cambria"/>
              </a:rPr>
              <a:t>Nerabeetan depresio eta antsietatearekin erlazionatuta dago.</a:t>
            </a:r>
            <a:endParaRPr b="0" i="0" sz="2200" u="none" cap="none" strike="noStrike">
              <a:solidFill>
                <a:srgbClr val="665D84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82" name="Google Shape;82;g20385c52387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77125" y="2122650"/>
            <a:ext cx="2172925" cy="217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05d32930e3_0_5"/>
          <p:cNvSpPr txBox="1"/>
          <p:nvPr>
            <p:ph idx="12" type="sldNum"/>
          </p:nvPr>
        </p:nvSpPr>
        <p:spPr>
          <a:xfrm>
            <a:off x="8359332" y="4803968"/>
            <a:ext cx="7113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88" name="Google Shape;88;g205d32930e3_0_5"/>
          <p:cNvSpPr txBox="1"/>
          <p:nvPr/>
        </p:nvSpPr>
        <p:spPr>
          <a:xfrm>
            <a:off x="537250" y="526275"/>
            <a:ext cx="39828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b="1" lang="es-ES" sz="2500">
                <a:solidFill>
                  <a:srgbClr val="39306D"/>
                </a:solidFill>
                <a:latin typeface="Cambria"/>
                <a:ea typeface="Cambria"/>
                <a:cs typeface="Cambria"/>
                <a:sym typeface="Cambria"/>
              </a:rPr>
              <a:t>DROGOMENDEKOTASUNA</a:t>
            </a:r>
            <a:endParaRPr b="1" i="0" sz="2500" u="none" cap="none" strike="noStrike">
              <a:solidFill>
                <a:srgbClr val="39306D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9" name="Google Shape;89;g205d32930e3_0_5"/>
          <p:cNvSpPr txBox="1"/>
          <p:nvPr/>
        </p:nvSpPr>
        <p:spPr>
          <a:xfrm>
            <a:off x="546476" y="982550"/>
            <a:ext cx="5615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s-ES" sz="1800">
                <a:solidFill>
                  <a:srgbClr val="27AEA3"/>
                </a:solidFill>
                <a:latin typeface="Cambria"/>
                <a:ea typeface="Cambria"/>
                <a:cs typeface="Cambria"/>
                <a:sym typeface="Cambria"/>
              </a:rPr>
              <a:t>ALKOHOLA</a:t>
            </a:r>
            <a:endParaRPr b="1" i="0" sz="1800" u="none" cap="none" strike="noStrike">
              <a:solidFill>
                <a:srgbClr val="27AEA3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0" name="Google Shape;90;g205d32930e3_0_5"/>
          <p:cNvSpPr txBox="1"/>
          <p:nvPr/>
        </p:nvSpPr>
        <p:spPr>
          <a:xfrm>
            <a:off x="446175" y="1510725"/>
            <a:ext cx="6488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s-ES" sz="2000">
                <a:solidFill>
                  <a:srgbClr val="39306D"/>
                </a:solidFill>
                <a:latin typeface="Cambria"/>
                <a:ea typeface="Cambria"/>
                <a:cs typeface="Cambria"/>
                <a:sym typeface="Cambria"/>
              </a:rPr>
              <a:t>Datuak</a:t>
            </a:r>
            <a:endParaRPr b="1" i="0" sz="1600" u="none" cap="none" strike="noStrike">
              <a:solidFill>
                <a:srgbClr val="39306D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hostotxo-13.png" id="91" name="Google Shape;91;g205d32930e3_0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877" y="537913"/>
            <a:ext cx="391699" cy="44463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g205d32930e3_0_5"/>
          <p:cNvSpPr txBox="1"/>
          <p:nvPr/>
        </p:nvSpPr>
        <p:spPr>
          <a:xfrm>
            <a:off x="177875" y="1845975"/>
            <a:ext cx="52980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5D84"/>
              </a:buClr>
              <a:buSzPts val="1800"/>
              <a:buFont typeface="Cambria"/>
              <a:buChar char="●"/>
            </a:pPr>
            <a:r>
              <a:rPr lang="es-ES" sz="1800">
                <a:solidFill>
                  <a:srgbClr val="665D84"/>
                </a:solidFill>
                <a:latin typeface="Cambria"/>
                <a:ea typeface="Cambria"/>
                <a:cs typeface="Cambria"/>
                <a:sym typeface="Cambria"/>
              </a:rPr>
              <a:t>14 urterekin hasten dira kontsumitzen.</a:t>
            </a:r>
            <a:endParaRPr sz="1800">
              <a:solidFill>
                <a:srgbClr val="665D8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65D8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5D84"/>
              </a:buClr>
              <a:buSzPts val="1800"/>
              <a:buFont typeface="Cambria"/>
              <a:buChar char="●"/>
            </a:pPr>
            <a:r>
              <a:rPr lang="es-ES" sz="1800">
                <a:solidFill>
                  <a:srgbClr val="665D84"/>
                </a:solidFill>
                <a:latin typeface="Cambria"/>
                <a:ea typeface="Cambria"/>
                <a:cs typeface="Cambria"/>
                <a:sym typeface="Cambria"/>
              </a:rPr>
              <a:t>% 1,6ak egunero kontsumitzen du, % 23,2a noizbait mozkortu da, % 27,9ak 5 kopa baino gehiago edan ditu 2 orduetan. </a:t>
            </a:r>
            <a:endParaRPr sz="1800">
              <a:solidFill>
                <a:srgbClr val="665D8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65D8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5D84"/>
              </a:buClr>
              <a:buSzPts val="1800"/>
              <a:buFont typeface="Cambria"/>
              <a:buChar char="●"/>
            </a:pPr>
            <a:r>
              <a:rPr lang="es-ES" sz="1800">
                <a:solidFill>
                  <a:srgbClr val="665D84"/>
                </a:solidFill>
                <a:latin typeface="Cambria"/>
                <a:ea typeface="Cambria"/>
                <a:cs typeface="Cambria"/>
                <a:sym typeface="Cambria"/>
              </a:rPr>
              <a:t>Nerabezaroan kontsumitzeak nerbio sistema zentrala kaltetzen du: memoria eta ikasketa gaitasunean.</a:t>
            </a:r>
            <a:endParaRPr sz="1800">
              <a:solidFill>
                <a:srgbClr val="665D84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93" name="Google Shape;93;g205d32930e3_0_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3900" y="1626900"/>
            <a:ext cx="2578800" cy="27849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ab5925a5cb_1_59"/>
          <p:cNvSpPr txBox="1"/>
          <p:nvPr>
            <p:ph idx="12" type="sldNum"/>
          </p:nvPr>
        </p:nvSpPr>
        <p:spPr>
          <a:xfrm>
            <a:off x="8359332" y="4803968"/>
            <a:ext cx="7113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99" name="Google Shape;99;g1ab5925a5cb_1_59"/>
          <p:cNvSpPr txBox="1"/>
          <p:nvPr/>
        </p:nvSpPr>
        <p:spPr>
          <a:xfrm>
            <a:off x="537250" y="526275"/>
            <a:ext cx="44400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b="1" lang="es-ES" sz="2500">
                <a:solidFill>
                  <a:srgbClr val="39306D"/>
                </a:solidFill>
                <a:latin typeface="Cambria"/>
                <a:ea typeface="Cambria"/>
                <a:cs typeface="Cambria"/>
                <a:sym typeface="Cambria"/>
              </a:rPr>
              <a:t>DROGOMENDEKOTASUNA</a:t>
            </a:r>
            <a:endParaRPr b="1" i="0" sz="2500" u="none" cap="none" strike="noStrike">
              <a:solidFill>
                <a:srgbClr val="39306D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hostotxo-13.png" id="100" name="Google Shape;100;g1ab5925a5cb_1_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877" y="537913"/>
            <a:ext cx="391699" cy="44463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g1ab5925a5cb_1_59"/>
          <p:cNvSpPr/>
          <p:nvPr/>
        </p:nvSpPr>
        <p:spPr>
          <a:xfrm>
            <a:off x="7139475" y="2734575"/>
            <a:ext cx="1838400" cy="9963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s-ES">
                <a:latin typeface="Cambria"/>
                <a:ea typeface="Cambria"/>
                <a:cs typeface="Cambria"/>
                <a:sym typeface="Cambria"/>
              </a:rPr>
              <a:t>Harreman sozial eta pertsonal toxikoak eraikitzea</a:t>
            </a:r>
            <a:endParaRPr b="1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2" name="Google Shape;102;g1ab5925a5cb_1_59"/>
          <p:cNvSpPr/>
          <p:nvPr/>
        </p:nvSpPr>
        <p:spPr>
          <a:xfrm>
            <a:off x="5242675" y="2571750"/>
            <a:ext cx="1704300" cy="9963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s-ES">
                <a:latin typeface="Cambria"/>
                <a:ea typeface="Cambria"/>
                <a:cs typeface="Cambria"/>
                <a:sym typeface="Cambria"/>
              </a:rPr>
              <a:t>Osasun mentaleko asaldurak: depresioa, antsietatea…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g1ab5925a5cb_1_59"/>
          <p:cNvSpPr/>
          <p:nvPr/>
        </p:nvSpPr>
        <p:spPr>
          <a:xfrm>
            <a:off x="5164275" y="1257300"/>
            <a:ext cx="1838400" cy="11595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s-ES">
                <a:latin typeface="Cambria"/>
                <a:ea typeface="Cambria"/>
                <a:cs typeface="Cambria"/>
                <a:sym typeface="Cambria"/>
              </a:rPr>
              <a:t>Arriskuzko sexu jarrerak</a:t>
            </a:r>
            <a:endParaRPr b="1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4" name="Google Shape;104;g1ab5925a5cb_1_59"/>
          <p:cNvSpPr/>
          <p:nvPr/>
        </p:nvSpPr>
        <p:spPr>
          <a:xfrm>
            <a:off x="7451775" y="1205350"/>
            <a:ext cx="1526100" cy="13665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Errendimendu akademikoa gutxitzea</a:t>
            </a:r>
            <a:endParaRPr b="1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5" name="Google Shape;105;g1ab5925a5cb_1_59"/>
          <p:cNvSpPr txBox="1"/>
          <p:nvPr/>
        </p:nvSpPr>
        <p:spPr>
          <a:xfrm>
            <a:off x="177875" y="1627325"/>
            <a:ext cx="5300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s-ES" sz="1600">
                <a:solidFill>
                  <a:srgbClr val="665D84"/>
                </a:solidFill>
                <a:latin typeface="Cambria"/>
                <a:ea typeface="Cambria"/>
                <a:cs typeface="Cambria"/>
                <a:sym typeface="Cambria"/>
              </a:rPr>
              <a:t>Drogen abusuak nerabeetan ondorio larriak izan dezake. </a:t>
            </a:r>
            <a:endParaRPr b="1" i="0" sz="1600" u="none" cap="none" strike="noStrike">
              <a:solidFill>
                <a:srgbClr val="665D84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6" name="Google Shape;106;g1ab5925a5cb_1_59"/>
          <p:cNvSpPr/>
          <p:nvPr/>
        </p:nvSpPr>
        <p:spPr>
          <a:xfrm>
            <a:off x="5580425" y="3802825"/>
            <a:ext cx="1320000" cy="8178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Lagunetatik urruntzea, isolatzea</a:t>
            </a:r>
            <a:endParaRPr b="1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7" name="Google Shape;107;g1ab5925a5cb_1_59"/>
          <p:cNvSpPr txBox="1"/>
          <p:nvPr/>
        </p:nvSpPr>
        <p:spPr>
          <a:xfrm>
            <a:off x="546475" y="982550"/>
            <a:ext cx="4696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-ES" sz="1800" u="none" cap="none" strike="noStrike">
                <a:solidFill>
                  <a:srgbClr val="27AEA3"/>
                </a:solidFill>
                <a:latin typeface="Cambria"/>
                <a:ea typeface="Cambria"/>
                <a:cs typeface="Cambria"/>
                <a:sym typeface="Cambria"/>
              </a:rPr>
              <a:t>ONDORIOAK</a:t>
            </a:r>
            <a:endParaRPr b="1" i="0" sz="1800" u="none" cap="none" strike="noStrike">
              <a:solidFill>
                <a:srgbClr val="27AEA3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8" name="Google Shape;108;g1ab5925a5cb_1_59"/>
          <p:cNvSpPr/>
          <p:nvPr/>
        </p:nvSpPr>
        <p:spPr>
          <a:xfrm>
            <a:off x="7347300" y="3858525"/>
            <a:ext cx="1588800" cy="8178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s-ES">
                <a:latin typeface="Cambria"/>
                <a:ea typeface="Cambria"/>
                <a:cs typeface="Cambria"/>
                <a:sym typeface="Cambria"/>
              </a:rPr>
              <a:t>Kotxe edo bestelako istripuak</a:t>
            </a:r>
            <a:endParaRPr b="1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09" name="Google Shape;109;g1ab5925a5cb_1_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3275" y="2514600"/>
            <a:ext cx="3423600" cy="192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0385c52387_0_14"/>
          <p:cNvSpPr txBox="1"/>
          <p:nvPr>
            <p:ph idx="12" type="sldNum"/>
          </p:nvPr>
        </p:nvSpPr>
        <p:spPr>
          <a:xfrm>
            <a:off x="8359332" y="4803968"/>
            <a:ext cx="7113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115" name="Google Shape;115;g20385c52387_0_14"/>
          <p:cNvSpPr txBox="1"/>
          <p:nvPr/>
        </p:nvSpPr>
        <p:spPr>
          <a:xfrm>
            <a:off x="537250" y="526275"/>
            <a:ext cx="42945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b="1" lang="es-ES" sz="2500">
                <a:solidFill>
                  <a:srgbClr val="39306D"/>
                </a:solidFill>
                <a:latin typeface="Cambria"/>
                <a:ea typeface="Cambria"/>
                <a:cs typeface="Cambria"/>
                <a:sym typeface="Cambria"/>
              </a:rPr>
              <a:t>DROGOMENDEKOTASUNA</a:t>
            </a:r>
            <a:endParaRPr b="1" i="0" sz="2500" u="none" cap="none" strike="noStrike">
              <a:solidFill>
                <a:srgbClr val="39306D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6" name="Google Shape;116;g20385c52387_0_14"/>
          <p:cNvSpPr txBox="1"/>
          <p:nvPr/>
        </p:nvSpPr>
        <p:spPr>
          <a:xfrm>
            <a:off x="1016261" y="1428794"/>
            <a:ext cx="7497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s-ES" sz="4000">
                <a:solidFill>
                  <a:srgbClr val="27AEA3"/>
                </a:solidFill>
                <a:latin typeface="Cambria"/>
                <a:ea typeface="Cambria"/>
                <a:cs typeface="Cambria"/>
                <a:sym typeface="Cambria"/>
              </a:rPr>
              <a:t>DROGEN INGURUKO MITOAK</a:t>
            </a:r>
            <a:endParaRPr b="1" i="0" sz="4000" u="none" cap="none" strike="noStrike">
              <a:solidFill>
                <a:srgbClr val="27AEA3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hostotxo-13.png" id="117" name="Google Shape;117;g20385c52387_0_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877" y="537913"/>
            <a:ext cx="391699" cy="444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g20385c52387_0_14"/>
          <p:cNvPicPr preferRelativeResize="0"/>
          <p:nvPr/>
        </p:nvPicPr>
        <p:blipFill rotWithShape="1">
          <a:blip r:embed="rId4">
            <a:alphaModFix/>
          </a:blip>
          <a:srcRect b="0" l="21451" r="19999" t="0"/>
          <a:stretch/>
        </p:blipFill>
        <p:spPr>
          <a:xfrm>
            <a:off x="3044525" y="2193775"/>
            <a:ext cx="2462651" cy="280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iseño personalizado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2022-05-18T21:23:12Z</dcterms:created>
  <dc:creator>Elene Ikuspe</dc:creator>
</cp:coreProperties>
</file>